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ilskygg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/>
              <a:t>Smelltu til að breyta stíl aðalundirtitla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íðmynd með myndtex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s-IS"/>
              <a:t>Smelltu á tákn til að bæta við mynd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/>
              <a:t>Breyta stílum aðaltexta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ill og myndtex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/>
              <a:t>Breyta stílum aðaltexta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tna í með myndtex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s-IS"/>
              <a:t>Breyta stílum aðaltexta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/>
              <a:t>Breyta stílum aðaltexta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fnspja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/>
              <a:t>Breyta stílum aðaltexta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tna í nafnspja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/>
              <a:t>Breyta stílum aðaltexta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/>
              <a:t>Breyta stílum aðaltexta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tt eða ós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/>
              <a:t>Breyta stílum aðaltexta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/>
              <a:t>Breyta stílum aðaltexta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ill og lóðréttur tex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s-IS"/>
              <a:t>Breyta stílum aðaltexta</a:t>
            </a:r>
          </a:p>
          <a:p>
            <a:pPr lvl="1"/>
            <a:r>
              <a:rPr lang="is-IS"/>
              <a:t>Annað stig</a:t>
            </a:r>
          </a:p>
          <a:p>
            <a:pPr lvl="2"/>
            <a:r>
              <a:rPr lang="is-IS"/>
              <a:t>Þriðja stig</a:t>
            </a:r>
          </a:p>
          <a:p>
            <a:pPr lvl="3"/>
            <a:r>
              <a:rPr lang="is-IS"/>
              <a:t>Fjórða stig</a:t>
            </a:r>
          </a:p>
          <a:p>
            <a:pPr lvl="4"/>
            <a:r>
              <a:rPr lang="is-IS"/>
              <a:t>Fimmta stig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óðréttur titill og tex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is-IS"/>
              <a:t>Breyta stílum aðaltexta</a:t>
            </a:r>
          </a:p>
          <a:p>
            <a:pPr lvl="1"/>
            <a:r>
              <a:rPr lang="is-IS"/>
              <a:t>Annað stig</a:t>
            </a:r>
          </a:p>
          <a:p>
            <a:pPr lvl="2"/>
            <a:r>
              <a:rPr lang="is-IS"/>
              <a:t>Þriðja stig</a:t>
            </a:r>
          </a:p>
          <a:p>
            <a:pPr lvl="3"/>
            <a:r>
              <a:rPr lang="is-IS"/>
              <a:t>Fjórða stig</a:t>
            </a:r>
          </a:p>
          <a:p>
            <a:pPr lvl="4"/>
            <a:r>
              <a:rPr lang="is-IS"/>
              <a:t>Fimmta stig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ill og ef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/>
              <a:t>Breyta stílum aðaltexta</a:t>
            </a:r>
          </a:p>
          <a:p>
            <a:pPr lvl="1"/>
            <a:r>
              <a:rPr lang="is-IS"/>
              <a:t>Annað stig</a:t>
            </a:r>
          </a:p>
          <a:p>
            <a:pPr lvl="2"/>
            <a:r>
              <a:rPr lang="is-IS"/>
              <a:t>Þriðja stig</a:t>
            </a:r>
          </a:p>
          <a:p>
            <a:pPr lvl="3"/>
            <a:r>
              <a:rPr lang="is-IS"/>
              <a:t>Fjórða stig</a:t>
            </a:r>
          </a:p>
          <a:p>
            <a:pPr lvl="4"/>
            <a:r>
              <a:rPr lang="is-IS"/>
              <a:t>Fimmta stig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aflafyrirsö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/>
              <a:t>Breyta stílum aðaltexta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ö efnisatrið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is-IS"/>
              <a:t>Breyta stílum aðaltexta</a:t>
            </a:r>
          </a:p>
          <a:p>
            <a:pPr lvl="1"/>
            <a:r>
              <a:rPr lang="is-IS"/>
              <a:t>Annað stig</a:t>
            </a:r>
          </a:p>
          <a:p>
            <a:pPr lvl="2"/>
            <a:r>
              <a:rPr lang="is-IS"/>
              <a:t>Þriðja stig</a:t>
            </a:r>
          </a:p>
          <a:p>
            <a:pPr lvl="3"/>
            <a:r>
              <a:rPr lang="is-IS"/>
              <a:t>Fjórða stig</a:t>
            </a:r>
          </a:p>
          <a:p>
            <a:pPr lvl="4"/>
            <a:r>
              <a:rPr lang="is-IS"/>
              <a:t>Fimmta stig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is-IS"/>
              <a:t>Breyta stílum aðaltexta</a:t>
            </a:r>
          </a:p>
          <a:p>
            <a:pPr lvl="1"/>
            <a:r>
              <a:rPr lang="is-IS"/>
              <a:t>Annað stig</a:t>
            </a:r>
          </a:p>
          <a:p>
            <a:pPr lvl="2"/>
            <a:r>
              <a:rPr lang="is-IS"/>
              <a:t>Þriðja stig</a:t>
            </a:r>
          </a:p>
          <a:p>
            <a:pPr lvl="3"/>
            <a:r>
              <a:rPr lang="is-IS"/>
              <a:t>Fjórða stig</a:t>
            </a:r>
          </a:p>
          <a:p>
            <a:pPr lvl="4"/>
            <a:r>
              <a:rPr lang="is-IS"/>
              <a:t>Fimmta stig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anburð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/>
              <a:t>Breyta stílum aðaltexta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is-IS"/>
              <a:t>Breyta stílum aðaltexta</a:t>
            </a:r>
          </a:p>
          <a:p>
            <a:pPr lvl="1"/>
            <a:r>
              <a:rPr lang="is-IS"/>
              <a:t>Annað stig</a:t>
            </a:r>
          </a:p>
          <a:p>
            <a:pPr lvl="2"/>
            <a:r>
              <a:rPr lang="is-IS"/>
              <a:t>Þriðja stig</a:t>
            </a:r>
          </a:p>
          <a:p>
            <a:pPr lvl="3"/>
            <a:r>
              <a:rPr lang="is-IS"/>
              <a:t>Fjórða stig</a:t>
            </a:r>
          </a:p>
          <a:p>
            <a:pPr lvl="4"/>
            <a:r>
              <a:rPr lang="is-IS"/>
              <a:t>Fimmta stig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/>
              <a:t>Breyta stílum aðaltexta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is-IS"/>
              <a:t>Breyta stílum aðaltexta</a:t>
            </a:r>
          </a:p>
          <a:p>
            <a:pPr lvl="1"/>
            <a:r>
              <a:rPr lang="is-IS"/>
              <a:t>Annað stig</a:t>
            </a:r>
          </a:p>
          <a:p>
            <a:pPr lvl="2"/>
            <a:r>
              <a:rPr lang="is-IS"/>
              <a:t>Þriðja stig</a:t>
            </a:r>
          </a:p>
          <a:p>
            <a:pPr lvl="3"/>
            <a:r>
              <a:rPr lang="is-IS"/>
              <a:t>Fjórða stig</a:t>
            </a:r>
          </a:p>
          <a:p>
            <a:pPr lvl="4"/>
            <a:r>
              <a:rPr lang="is-IS"/>
              <a:t>Fimmta stig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ðeins tit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u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Efni með skýringartex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is-IS"/>
              <a:t>Breyta stílum aðaltexta</a:t>
            </a:r>
          </a:p>
          <a:p>
            <a:pPr lvl="1"/>
            <a:r>
              <a:rPr lang="is-IS"/>
              <a:t>Annað stig</a:t>
            </a:r>
          </a:p>
          <a:p>
            <a:pPr lvl="2"/>
            <a:r>
              <a:rPr lang="is-IS"/>
              <a:t>Þriðja stig</a:t>
            </a:r>
          </a:p>
          <a:p>
            <a:pPr lvl="3"/>
            <a:r>
              <a:rPr lang="is-IS"/>
              <a:t>Fjórða stig</a:t>
            </a:r>
          </a:p>
          <a:p>
            <a:pPr lvl="4"/>
            <a:r>
              <a:rPr lang="is-IS"/>
              <a:t>Fimmta stig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/>
              <a:t>Breyta stílum aðaltexta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Mynd með skýringartex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s-IS"/>
              <a:t>Smelltu á tákn til að bæta við mynd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/>
              <a:t>Breyta stílum aðaltexta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/>
              <a:t>Smelltu til að breyta stíl aðaltitils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is-IS"/>
              <a:t>Breyta stílum aðaltexta</a:t>
            </a:r>
          </a:p>
          <a:p>
            <a:pPr lvl="1"/>
            <a:r>
              <a:rPr lang="is-IS"/>
              <a:t>Annað stig</a:t>
            </a:r>
          </a:p>
          <a:p>
            <a:pPr lvl="2"/>
            <a:r>
              <a:rPr lang="is-IS"/>
              <a:t>Þriðja stig</a:t>
            </a:r>
          </a:p>
          <a:p>
            <a:pPr lvl="3"/>
            <a:r>
              <a:rPr lang="is-IS"/>
              <a:t>Fjórða stig</a:t>
            </a:r>
          </a:p>
          <a:p>
            <a:pPr lvl="4"/>
            <a:r>
              <a:rPr lang="is-IS"/>
              <a:t>Fimmta stig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il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s-IS" dirty="0" err="1"/>
              <a:t>Methods</a:t>
            </a:r>
            <a:r>
              <a:rPr lang="is-IS" dirty="0"/>
              <a:t> </a:t>
            </a:r>
            <a:r>
              <a:rPr lang="is-IS" dirty="0" err="1"/>
              <a:t>to</a:t>
            </a:r>
            <a:r>
              <a:rPr lang="is-IS" dirty="0"/>
              <a:t> </a:t>
            </a:r>
            <a:r>
              <a:rPr lang="is-IS" dirty="0" err="1"/>
              <a:t>learn</a:t>
            </a:r>
            <a:r>
              <a:rPr lang="is-IS" dirty="0"/>
              <a:t> </a:t>
            </a:r>
            <a:r>
              <a:rPr lang="is-IS" dirty="0" err="1"/>
              <a:t>to</a:t>
            </a:r>
            <a:r>
              <a:rPr lang="is-IS" dirty="0"/>
              <a:t> </a:t>
            </a:r>
            <a:r>
              <a:rPr lang="is-IS" dirty="0" err="1"/>
              <a:t>read</a:t>
            </a:r>
            <a:r>
              <a:rPr lang="is-IS" dirty="0"/>
              <a:t> </a:t>
            </a:r>
            <a:r>
              <a:rPr lang="is-IS" dirty="0" err="1"/>
              <a:t>and</a:t>
            </a:r>
            <a:r>
              <a:rPr lang="is-IS" dirty="0"/>
              <a:t> </a:t>
            </a:r>
            <a:r>
              <a:rPr lang="is-IS" dirty="0" err="1"/>
              <a:t>write</a:t>
            </a:r>
            <a:endParaRPr lang="is-IS" dirty="0"/>
          </a:p>
        </p:txBody>
      </p:sp>
      <p:sp>
        <p:nvSpPr>
          <p:cNvPr id="3" name="Undirtitil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s-IS" dirty="0" err="1"/>
              <a:t>Learning</a:t>
            </a:r>
            <a:r>
              <a:rPr lang="is-IS" dirty="0"/>
              <a:t> through </a:t>
            </a:r>
            <a:r>
              <a:rPr lang="is-IS" dirty="0" err="1"/>
              <a:t>Beginning</a:t>
            </a:r>
            <a:r>
              <a:rPr lang="is-IS" dirty="0"/>
              <a:t> </a:t>
            </a:r>
            <a:r>
              <a:rPr lang="is-IS" dirty="0" err="1"/>
              <a:t>Literacy</a:t>
            </a:r>
            <a:r>
              <a:rPr lang="is-I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0334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ill 1"/>
          <p:cNvSpPr>
            <a:spLocks noGrp="1"/>
          </p:cNvSpPr>
          <p:nvPr>
            <p:ph type="title"/>
          </p:nvPr>
        </p:nvSpPr>
        <p:spPr>
          <a:xfrm>
            <a:off x="934106" y="693683"/>
            <a:ext cx="10323785" cy="1989374"/>
          </a:xfrm>
        </p:spPr>
        <p:txBody>
          <a:bodyPr>
            <a:noAutofit/>
          </a:bodyPr>
          <a:lstStyle/>
          <a:p>
            <a:r>
              <a:rPr lang="en-US" sz="3200" dirty="0"/>
              <a:t>Beginning Literacy: An Icelandic version of interactive, balanced approach to literacy education in the first two years of primary education. </a:t>
            </a:r>
            <a:br>
              <a:rPr lang="en-US" sz="3200" dirty="0"/>
            </a:br>
            <a:endParaRPr lang="is-IS" sz="3200" dirty="0"/>
          </a:p>
        </p:txBody>
      </p:sp>
      <p:sp>
        <p:nvSpPr>
          <p:cNvPr id="3" name="Staðgengill efni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basic elements of Beginning Literacy:</a:t>
            </a:r>
            <a:r>
              <a:rPr lang="en-US" sz="2000" dirty="0"/>
              <a:t>    </a:t>
            </a:r>
          </a:p>
          <a:p>
            <a:pPr lvl="1"/>
            <a:r>
              <a:rPr lang="en-US" dirty="0"/>
              <a:t>Comprehensive literacy learning.</a:t>
            </a:r>
          </a:p>
          <a:p>
            <a:pPr lvl="1"/>
            <a:r>
              <a:rPr lang="en-US" dirty="0"/>
              <a:t>Texts and activities with meaning for the pupils.</a:t>
            </a:r>
          </a:p>
          <a:p>
            <a:pPr lvl="1"/>
            <a:r>
              <a:rPr lang="en-US" dirty="0"/>
              <a:t>Collaborations and </a:t>
            </a:r>
            <a:r>
              <a:rPr lang="en-US" dirty="0" err="1"/>
              <a:t>dialouges</a:t>
            </a:r>
            <a:r>
              <a:rPr lang="en-US" dirty="0"/>
              <a:t> between the pupils.</a:t>
            </a:r>
          </a:p>
          <a:p>
            <a:pPr lvl="1"/>
            <a:r>
              <a:rPr lang="en-US" dirty="0"/>
              <a:t> Helpful strategies for comprehension and vocabulary learning.</a:t>
            </a:r>
          </a:p>
          <a:p>
            <a:pPr lvl="1"/>
            <a:r>
              <a:rPr lang="en-US" dirty="0"/>
              <a:t> Lesson planning and explicit learning goals.</a:t>
            </a:r>
          </a:p>
          <a:p>
            <a:pPr marL="457200" lvl="1" indent="0">
              <a:buNone/>
            </a:pP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3794873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il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3" name="Staðgengill efni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Formative assessment, closely linked to teaching and learning. </a:t>
            </a:r>
          </a:p>
          <a:p>
            <a:r>
              <a:rPr lang="en-US" sz="2000" dirty="0"/>
              <a:t>Focus on inclusion - the learning needs of all pupils are met in the classroom. </a:t>
            </a:r>
          </a:p>
          <a:p>
            <a:r>
              <a:rPr lang="en-US" sz="2000" dirty="0"/>
              <a:t>Focus on scaffolding. </a:t>
            </a:r>
          </a:p>
          <a:p>
            <a:r>
              <a:rPr lang="en-US" sz="2000" dirty="0"/>
              <a:t>The pupils´ learning success has a strong relation with the quality of the school work.</a:t>
            </a:r>
            <a:endParaRPr lang="is-IS" sz="2000" dirty="0"/>
          </a:p>
        </p:txBody>
      </p:sp>
    </p:spTree>
    <p:extLst>
      <p:ext uri="{BB962C8B-B14F-4D97-AF65-F5344CB8AC3E}">
        <p14:creationId xmlns:p14="http://schemas.microsoft.com/office/powerpoint/2010/main" val="3976816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il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Phase 1: Content of a text. Real text, reading aloud, </a:t>
            </a:r>
            <a:r>
              <a:rPr lang="en-US" dirty="0" err="1"/>
              <a:t>summarising</a:t>
            </a:r>
            <a:r>
              <a:rPr lang="en-US" dirty="0"/>
              <a:t> and shared reading. </a:t>
            </a:r>
            <a:endParaRPr lang="is-IS" dirty="0"/>
          </a:p>
        </p:txBody>
      </p:sp>
      <p:sp>
        <p:nvSpPr>
          <p:cNvPr id="3" name="Staðgengill efn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Reading starts with predicting the story from the cover of the books, explaining chosen issues and then the teacher reads the story to the pupils.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2054869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il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Phase 2: Technical aspects of literacy. Analytical and synthetic tasks. </a:t>
            </a:r>
            <a:endParaRPr lang="is-IS" dirty="0"/>
          </a:p>
        </p:txBody>
      </p:sp>
      <p:sp>
        <p:nvSpPr>
          <p:cNvPr id="3" name="Staðgengill efn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err="1"/>
              <a:t>Phonemic</a:t>
            </a:r>
            <a:r>
              <a:rPr lang="is-IS" dirty="0"/>
              <a:t> </a:t>
            </a:r>
            <a:r>
              <a:rPr lang="is-IS" dirty="0" err="1"/>
              <a:t>awareness</a:t>
            </a:r>
            <a:endParaRPr lang="is-IS" dirty="0"/>
          </a:p>
          <a:p>
            <a:r>
              <a:rPr lang="is-IS" dirty="0" err="1"/>
              <a:t>Study</a:t>
            </a:r>
            <a:r>
              <a:rPr lang="is-IS" dirty="0"/>
              <a:t> of </a:t>
            </a:r>
            <a:r>
              <a:rPr lang="is-IS" dirty="0" err="1"/>
              <a:t>print</a:t>
            </a:r>
            <a:r>
              <a:rPr lang="is-IS" dirty="0"/>
              <a:t>, </a:t>
            </a:r>
            <a:r>
              <a:rPr lang="is-IS" dirty="0" err="1"/>
              <a:t>letter</a:t>
            </a:r>
            <a:r>
              <a:rPr lang="is-IS" dirty="0"/>
              <a:t>, </a:t>
            </a:r>
            <a:r>
              <a:rPr lang="is-IS" dirty="0" err="1"/>
              <a:t>word</a:t>
            </a:r>
            <a:r>
              <a:rPr lang="is-IS" dirty="0"/>
              <a:t> parts, </a:t>
            </a:r>
            <a:r>
              <a:rPr lang="is-IS" dirty="0" err="1"/>
              <a:t>words</a:t>
            </a:r>
            <a:r>
              <a:rPr lang="is-IS" dirty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796299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il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err="1"/>
              <a:t>Phase</a:t>
            </a:r>
            <a:r>
              <a:rPr lang="is-IS" dirty="0"/>
              <a:t> 3: </a:t>
            </a:r>
            <a:r>
              <a:rPr lang="is-IS" dirty="0" err="1"/>
              <a:t>Reconstructing</a:t>
            </a:r>
            <a:r>
              <a:rPr lang="is-IS" dirty="0"/>
              <a:t> text</a:t>
            </a:r>
          </a:p>
        </p:txBody>
      </p:sp>
      <p:sp>
        <p:nvSpPr>
          <p:cNvPr id="3" name="Staðgengill efn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focus is on whole text and the reconstruction of meaning. </a:t>
            </a:r>
          </a:p>
          <a:p>
            <a:r>
              <a:rPr lang="en-US" dirty="0"/>
              <a:t>Pupils build their own text using the vocabulary and reading skills they learned in phases one and two. </a:t>
            </a:r>
          </a:p>
          <a:p>
            <a:r>
              <a:rPr lang="en-US" dirty="0"/>
              <a:t>Pupils are encouraged to express their own ideas, compose their own text, write stories, plays or poems, draw a concept map or interpret a text by means of drawing.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3694000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il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Beginning literacy and results from a research project</a:t>
            </a:r>
            <a:endParaRPr lang="is-IS" dirty="0"/>
          </a:p>
        </p:txBody>
      </p:sp>
      <p:sp>
        <p:nvSpPr>
          <p:cNvPr id="3" name="Staðgengill efnis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Move from a emphasis on decoding, fluency and reading comprehension to a more holistic literacy curriculum.  </a:t>
            </a:r>
          </a:p>
          <a:p>
            <a:r>
              <a:rPr lang="en-US" dirty="0"/>
              <a:t>Clear vision for literacy and literacy teaching, leadership, collaboration and shared responsibility for pupils´ learning. </a:t>
            </a:r>
          </a:p>
          <a:p>
            <a:r>
              <a:rPr lang="en-US" dirty="0"/>
              <a:t> More emphasis on lesson planning and effective strategies for inclusion.</a:t>
            </a:r>
          </a:p>
          <a:p>
            <a:r>
              <a:rPr lang="en-US" dirty="0"/>
              <a:t> Less seatwork and work with simplified texts and more use of authentic texts. </a:t>
            </a:r>
          </a:p>
          <a:p>
            <a:r>
              <a:rPr lang="en-US" dirty="0"/>
              <a:t> Increased </a:t>
            </a:r>
            <a:r>
              <a:rPr lang="en-US" dirty="0" err="1"/>
              <a:t>pupils´motivation</a:t>
            </a:r>
            <a:r>
              <a:rPr lang="en-US" dirty="0"/>
              <a:t> and engagement. 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15123542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ífrænt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</TotalTime>
  <Words>345</Words>
  <Application>Microsoft Office PowerPoint</Application>
  <PresentationFormat>Víðskjár</PresentationFormat>
  <Paragraphs>28</Paragraphs>
  <Slides>7</Slides>
  <Notes>0</Notes>
  <HiddenSlides>0</HiddenSlides>
  <MMClips>0</MMClips>
  <ScaleCrop>false</ScaleCrop>
  <HeadingPairs>
    <vt:vector size="6" baseType="variant">
      <vt:variant>
        <vt:lpstr>Notaðar leturgerðir</vt:lpstr>
      </vt:variant>
      <vt:variant>
        <vt:i4>2</vt:i4>
      </vt:variant>
      <vt:variant>
        <vt:lpstr>Þema</vt:lpstr>
      </vt:variant>
      <vt:variant>
        <vt:i4>1</vt:i4>
      </vt:variant>
      <vt:variant>
        <vt:lpstr>Skyggnutitlar</vt:lpstr>
      </vt:variant>
      <vt:variant>
        <vt:i4>7</vt:i4>
      </vt:variant>
    </vt:vector>
  </HeadingPairs>
  <TitlesOfParts>
    <vt:vector size="10" baseType="lpstr">
      <vt:lpstr>Arial</vt:lpstr>
      <vt:lpstr>Garamond</vt:lpstr>
      <vt:lpstr>Lífrænt</vt:lpstr>
      <vt:lpstr>Methods to learn to read and write</vt:lpstr>
      <vt:lpstr>Beginning Literacy: An Icelandic version of interactive, balanced approach to literacy education in the first two years of primary education.  </vt:lpstr>
      <vt:lpstr>PowerPoint-kynning</vt:lpstr>
      <vt:lpstr>Phase 1: Content of a text. Real text, reading aloud, summarising and shared reading. </vt:lpstr>
      <vt:lpstr>Phase 2: Technical aspects of literacy. Analytical and synthetic tasks. </vt:lpstr>
      <vt:lpstr>Phase 3: Reconstructing text</vt:lpstr>
      <vt:lpstr>Beginning literacy and results from a research project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Methods to Learn to read and write</dc:title>
  <dc:creator>Guðrún Svava Hjartardóttir</dc:creator>
  <cp:lastModifiedBy>Guðrún Svava Hjartardóttir</cp:lastModifiedBy>
  <cp:revision>4</cp:revision>
  <dcterms:created xsi:type="dcterms:W3CDTF">2018-03-20T13:41:06Z</dcterms:created>
  <dcterms:modified xsi:type="dcterms:W3CDTF">2018-03-23T08:26:43Z</dcterms:modified>
</cp:coreProperties>
</file>